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6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8" r:id="rId3"/>
    <p:sldId id="262" r:id="rId4"/>
    <p:sldId id="264" r:id="rId5"/>
    <p:sldId id="265" r:id="rId6"/>
    <p:sldId id="263" r:id="rId7"/>
    <p:sldId id="259" r:id="rId8"/>
    <p:sldId id="260" r:id="rId9"/>
    <p:sldId id="261" r:id="rId10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0D1B"/>
    <a:srgbClr val="000099"/>
    <a:srgbClr val="800000"/>
    <a:srgbClr val="7F7F7F"/>
    <a:srgbClr val="2F609A"/>
    <a:srgbClr val="E8EEF7"/>
    <a:srgbClr val="CDDCEF"/>
    <a:srgbClr val="3191D3"/>
    <a:srgbClr val="333399"/>
    <a:srgbClr val="B61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9" autoAdjust="0"/>
    <p:restoredTop sz="94660"/>
  </p:normalViewPr>
  <p:slideViewPr>
    <p:cSldViewPr>
      <p:cViewPr varScale="1">
        <p:scale>
          <a:sx n="110" d="100"/>
          <a:sy n="110" d="100"/>
        </p:scale>
        <p:origin x="-16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42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Проект оформления презентации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AEECBC0-831F-46E7-8730-47BD0D8E2C05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83B8289-9764-4D70-81DF-27F044505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49840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Проект оформления презентации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59FE40F-0556-4555-9CF5-96633BFC176C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BAA12A4-2A4E-4E03-A12C-07DE4A618B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906163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4273A07-E60C-4443-B469-D025BC7EEEB3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7653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ru-RU" altLang="ru-RU" smtClean="0">
                <a:latin typeface="Arial" panose="020B0604020202020204" pitchFamily="34" charset="0"/>
              </a:rPr>
              <a:t>Проект оформления презентации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Проект оформления презентации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BAA12A4-2A4E-4E03-A12C-07DE4A618B3D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7505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Проект оформления презентации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BAA12A4-2A4E-4E03-A12C-07DE4A618B3D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077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A977F-2504-E741-85B4-8F01994E1F25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032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F351F-53B1-3B4C-8CD4-15B0457E8E3F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473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1E8F6-4F69-E448-82E4-3FF8C30628E4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62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BAD4-EC93-8B4C-97AE-9AB5F3271B19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609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9050E-E079-6441-81E7-806D30677343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5477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30AF-FFB7-DE42-B481-AAC2589869DA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554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1E6046-B04F-4E4A-ACAC-D732BB131FAA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837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02E455-F5CA-4C6E-9C5F-6A56B3467DA3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45857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158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A665B-3E08-472D-A56E-53E9843F8A28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8" name="Picture 5" descr="лого Синий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627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34E99CDA-A299-411F-8A2E-91C7F9818175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59010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80ACBC70-C9CF-4EFB-9AE5-AC7ED6A0285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97937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122813B6-1FAD-45A8-B8A3-6F0E95C0A325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5403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81FD9-6232-4A94-BFE9-C108699433E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6003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ADB90-FF7E-5041-AB9F-1BC0957AB829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83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DBD1D-0A7F-4E18-9F24-54F118E56F37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28759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BA9B4EED-1E48-42C3-AF9D-1E7946B0B6E4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44489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FFFB4-400D-1240-AB24-6F86C96D4DFB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32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  <p:sldLayoutId id="2147484078" r:id="rId12"/>
    <p:sldLayoutId id="2147484079" r:id="rId13"/>
    <p:sldLayoutId id="2147484080" r:id="rId14"/>
    <p:sldLayoutId id="2147484081" r:id="rId15"/>
    <p:sldLayoutId id="2147484082" r:id="rId16"/>
    <p:sldLayoutId id="214748408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одзаголовок 2"/>
          <p:cNvSpPr txBox="1">
            <a:spLocks/>
          </p:cNvSpPr>
          <p:nvPr/>
        </p:nvSpPr>
        <p:spPr bwMode="auto">
          <a:xfrm>
            <a:off x="1403648" y="6093296"/>
            <a:ext cx="3096344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r" eaLnBrk="1" hangingPunct="1">
              <a:spcBef>
                <a:spcPts val="400"/>
              </a:spcBef>
              <a:buClr>
                <a:srgbClr val="378D91"/>
              </a:buClr>
              <a:buFont typeface="Arial" panose="020B0604020202020204" pitchFamily="34" charset="0"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Arial" panose="020B0604020202020204" pitchFamily="34" charset="0"/>
              </a:rPr>
              <a:t>Гуревич Валерий Львович</a:t>
            </a:r>
          </a:p>
          <a:p>
            <a:pPr algn="r" eaLnBrk="1" hangingPunct="1">
              <a:spcBef>
                <a:spcPts val="400"/>
              </a:spcBef>
              <a:buClr>
                <a:srgbClr val="378D91"/>
              </a:buClr>
              <a:buFont typeface="Arial" panose="020B0604020202020204" pitchFamily="34" charset="0"/>
              <a:buNone/>
            </a:pPr>
            <a:r>
              <a:rPr lang="ru-RU" altLang="ru-RU" sz="14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Избранный Президент КООМЕТ</a:t>
            </a:r>
            <a:endParaRPr lang="ru-RU" altLang="ru-RU" sz="14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318668" y="78976"/>
            <a:ext cx="4032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28 </a:t>
            </a:r>
            <a:r>
              <a:rPr lang="ru-RU" altLang="ru-RU" sz="1600" b="1" dirty="0">
                <a:solidFill>
                  <a:srgbClr val="000099"/>
                </a:solidFill>
                <a:latin typeface="Arial" panose="020B0604020202020204" pitchFamily="34" charset="0"/>
              </a:rPr>
              <a:t>заседание Комитета КООМЕТ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11-12 апреля 2018 </a:t>
            </a:r>
            <a:r>
              <a:rPr lang="ru-RU" altLang="ru-RU" sz="1600" b="1" dirty="0">
                <a:solidFill>
                  <a:srgbClr val="000099"/>
                </a:solidFill>
                <a:latin typeface="Arial" panose="020B0604020202020204" pitchFamily="34" charset="0"/>
              </a:rPr>
              <a:t>г.</a:t>
            </a:r>
            <a:r>
              <a:rPr lang="en-US" altLang="ru-RU" sz="1600" b="1" dirty="0">
                <a:solidFill>
                  <a:srgbClr val="000099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Сараево, </a:t>
            </a:r>
            <a:b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</a:b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Босния и Герцеговина</a:t>
            </a:r>
            <a:endParaRPr lang="ru-RU" altLang="ru-RU" sz="16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pic>
        <p:nvPicPr>
          <p:cNvPr id="26628" name="Grafik 0" descr="Logo_COOM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617" y="1124744"/>
            <a:ext cx="160337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TextBox 1"/>
          <p:cNvSpPr txBox="1">
            <a:spLocks noChangeArrowheads="1"/>
          </p:cNvSpPr>
          <p:nvPr/>
        </p:nvSpPr>
        <p:spPr bwMode="auto">
          <a:xfrm>
            <a:off x="-2698" y="2019933"/>
            <a:ext cx="915469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3000" b="1" dirty="0" smtClean="0">
                <a:solidFill>
                  <a:srgbClr val="000099"/>
                </a:solidFill>
                <a:latin typeface="Arial Narrow" panose="020B0606020202030204" pitchFamily="34" charset="0"/>
              </a:rPr>
              <a:t>О ПРЕДЛОЖЕНИЯХ по АКТУАЛИЗАЦИИ ПРОТОКОЛА О СОТРУДНИЧЕСТВЕ И ВЗАИМОДЕЙСТВИИ МЕЖДУ КООМЕТ и МГС  в области метрологии</a:t>
            </a:r>
            <a:br>
              <a:rPr lang="ru-RU" altLang="ru-RU" sz="3000" b="1" dirty="0" smtClean="0">
                <a:solidFill>
                  <a:srgbClr val="000099"/>
                </a:solidFill>
                <a:latin typeface="Arial Narrow" panose="020B0606020202030204" pitchFamily="34" charset="0"/>
              </a:rPr>
            </a:br>
            <a:r>
              <a:rPr lang="ru-RU" altLang="ru-RU" sz="3000" b="1" dirty="0" smtClean="0">
                <a:solidFill>
                  <a:srgbClr val="000099"/>
                </a:solidFill>
                <a:latin typeface="Arial Narrow" panose="020B0606020202030204" pitchFamily="34" charset="0"/>
              </a:rPr>
              <a:t>и перспективах сотрудничества</a:t>
            </a:r>
            <a:endParaRPr lang="ru-RU" altLang="ru-RU" sz="3000" b="1" dirty="0">
              <a:solidFill>
                <a:srgbClr val="000099"/>
              </a:solidFill>
              <a:latin typeface="Arial Narrow" panose="020B0606020202030204" pitchFamily="34" charset="0"/>
            </a:endParaRPr>
          </a:p>
        </p:txBody>
      </p:sp>
      <p:pic>
        <p:nvPicPr>
          <p:cNvPr id="9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10" y="6153643"/>
            <a:ext cx="692634" cy="436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 bwMode="auto">
          <a:xfrm>
            <a:off x="4716016" y="6093296"/>
            <a:ext cx="34575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rgbClr val="378D91"/>
              </a:buClr>
              <a:buFont typeface="Arial" panose="020B0604020202020204" pitchFamily="34" charset="0"/>
              <a:buNone/>
            </a:pPr>
            <a:r>
              <a:rPr lang="en-US" altLang="ru-RU" sz="1400" b="1" dirty="0">
                <a:solidFill>
                  <a:srgbClr val="590D1B"/>
                </a:solidFill>
                <a:latin typeface="Arial" panose="020B0604020202020204" pitchFamily="34" charset="0"/>
              </a:rPr>
              <a:t>Valery </a:t>
            </a:r>
            <a:r>
              <a:rPr lang="en-US" altLang="ru-RU" sz="1400" b="1" dirty="0" err="1">
                <a:solidFill>
                  <a:srgbClr val="590D1B"/>
                </a:solidFill>
                <a:latin typeface="Arial" panose="020B0604020202020204" pitchFamily="34" charset="0"/>
              </a:rPr>
              <a:t>Gurevich</a:t>
            </a:r>
            <a:r>
              <a:rPr lang="en-US" altLang="ru-RU" sz="1400" b="1" dirty="0">
                <a:solidFill>
                  <a:srgbClr val="590D1B"/>
                </a:solidFill>
                <a:latin typeface="Arial" panose="020B0604020202020204" pitchFamily="34" charset="0"/>
              </a:rPr>
              <a:t> </a:t>
            </a:r>
            <a:endParaRPr lang="ru-RU" altLang="ru-RU" sz="1400" b="1" dirty="0">
              <a:solidFill>
                <a:srgbClr val="590D1B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ts val="400"/>
              </a:spcBef>
              <a:buClr>
                <a:srgbClr val="378D91"/>
              </a:buClr>
              <a:buFont typeface="Arial" panose="020B0604020202020204" pitchFamily="34" charset="0"/>
              <a:buNone/>
            </a:pPr>
            <a:r>
              <a:rPr lang="en-US" altLang="ru-RU" sz="14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Elected COOMET President</a:t>
            </a:r>
            <a:endParaRPr lang="ru-RU" altLang="ru-RU" sz="1400" b="1" dirty="0">
              <a:solidFill>
                <a:srgbClr val="590D1B"/>
              </a:solidFill>
              <a:latin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572000" y="6192000"/>
            <a:ext cx="0" cy="360000"/>
          </a:xfrm>
          <a:prstGeom prst="line">
            <a:avLst/>
          </a:prstGeom>
          <a:ln w="25400">
            <a:gradFill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4932040" y="78475"/>
            <a:ext cx="36536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28 </a:t>
            </a:r>
            <a:r>
              <a:rPr lang="en-US" altLang="ru-RU" sz="1600" b="1" dirty="0">
                <a:solidFill>
                  <a:srgbClr val="800000"/>
                </a:solidFill>
                <a:latin typeface="Arial" panose="020B0604020202020204" pitchFamily="34" charset="0"/>
              </a:rPr>
              <a:t>COOMET Committee meeting</a:t>
            </a:r>
            <a:endParaRPr lang="ru-RU" altLang="ru-RU" sz="1600" b="1" dirty="0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11-12 </a:t>
            </a:r>
            <a:r>
              <a:rPr lang="en-US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of </a:t>
            </a:r>
            <a:r>
              <a:rPr lang="en-US" altLang="ru-RU" sz="1600" b="1" dirty="0">
                <a:solidFill>
                  <a:srgbClr val="800000"/>
                </a:solidFill>
                <a:latin typeface="Arial" panose="020B0604020202020204" pitchFamily="34" charset="0"/>
              </a:rPr>
              <a:t>April </a:t>
            </a: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2018</a:t>
            </a:r>
            <a:r>
              <a:rPr lang="en-US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1600" b="1" dirty="0" err="1" smtClean="0">
                <a:solidFill>
                  <a:srgbClr val="800000"/>
                </a:solidFill>
                <a:latin typeface="Arial" panose="020B0604020202020204" pitchFamily="34" charset="0"/>
              </a:rPr>
              <a:t>Saraevo</a:t>
            </a: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, </a:t>
            </a:r>
            <a:r>
              <a:rPr lang="en-US" sz="16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Bosnia &amp; </a:t>
            </a:r>
            <a:r>
              <a:rPr lang="en-US" sz="1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Herzegovina</a:t>
            </a:r>
            <a:endParaRPr lang="ru-RU" altLang="ru-RU" sz="16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95" y="4030333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ru-RU" sz="3000" b="1" dirty="0">
                <a:solidFill>
                  <a:srgbClr val="590D1B"/>
                </a:solidFill>
                <a:latin typeface="Arial Narrow" panose="020B0606020202030204" pitchFamily="34" charset="0"/>
              </a:rPr>
              <a:t>About </a:t>
            </a:r>
            <a:r>
              <a:rPr lang="en-US" altLang="ru-RU" sz="3000" b="1" dirty="0" smtClean="0">
                <a:solidFill>
                  <a:srgbClr val="590D1B"/>
                </a:solidFill>
                <a:latin typeface="Arial Narrow" panose="020B0606020202030204" pitchFamily="34" charset="0"/>
              </a:rPr>
              <a:t>PROPOSALS for UPDATING the COOPERATION</a:t>
            </a:r>
            <a:br>
              <a:rPr lang="en-US" altLang="ru-RU" sz="3000" b="1" dirty="0" smtClean="0">
                <a:solidFill>
                  <a:srgbClr val="590D1B"/>
                </a:solidFill>
                <a:latin typeface="Arial Narrow" panose="020B0606020202030204" pitchFamily="34" charset="0"/>
              </a:rPr>
            </a:br>
            <a:r>
              <a:rPr lang="en-US" altLang="ru-RU" sz="3000" b="1" dirty="0" smtClean="0">
                <a:solidFill>
                  <a:srgbClr val="590D1B"/>
                </a:solidFill>
                <a:latin typeface="Arial Narrow" panose="020B0606020202030204" pitchFamily="34" charset="0"/>
              </a:rPr>
              <a:t>and INTERACTION PROTOCOL in the field of metrology between COOMET and EASC</a:t>
            </a:r>
            <a:endParaRPr lang="ru-RU" altLang="ru-RU" sz="3000" b="1" dirty="0">
              <a:solidFill>
                <a:srgbClr val="590D1B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1633386" y="3989570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270000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865" y="1042680"/>
            <a:ext cx="924862" cy="935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0" descr="Logo_COOM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2" y="116632"/>
            <a:ext cx="1184188" cy="56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1403648" y="49076"/>
            <a:ext cx="76328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28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заседание Комитета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КООМЕТ (11-12 апреля 2018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г.</a:t>
            </a:r>
            <a:r>
              <a:rPr lang="en-US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Сараево, Босния и Герцеговина</a:t>
            </a:r>
            <a:endParaRPr lang="ru-RU" altLang="ru-RU" sz="12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1403648" y="477949"/>
            <a:ext cx="7416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28 </a:t>
            </a:r>
            <a:r>
              <a:rPr lang="en-US" altLang="ru-RU" sz="1200" b="1" dirty="0">
                <a:solidFill>
                  <a:srgbClr val="590D1B"/>
                </a:solidFill>
                <a:latin typeface="Arial" panose="020B0604020202020204" pitchFamily="34" charset="0"/>
              </a:rPr>
              <a:t>COOMET Committee 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meeting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 (11-12 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of </a:t>
            </a:r>
            <a:r>
              <a:rPr lang="en-US" altLang="ru-RU" sz="1200" b="1" dirty="0">
                <a:solidFill>
                  <a:srgbClr val="590D1B"/>
                </a:solidFill>
                <a:latin typeface="Arial" panose="020B0604020202020204" pitchFamily="34" charset="0"/>
              </a:rPr>
              <a:t>April 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2018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1200" b="1" dirty="0" err="1" smtClean="0">
                <a:solidFill>
                  <a:srgbClr val="590D1B"/>
                </a:solidFill>
                <a:latin typeface="Arial" panose="020B0604020202020204" pitchFamily="34" charset="0"/>
              </a:rPr>
              <a:t>Saraevo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Bosnia &amp; </a:t>
            </a:r>
            <a:r>
              <a:rPr lang="en-US" sz="1200" b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Herzegovina</a:t>
            </a:r>
            <a:endParaRPr lang="ru-RU" altLang="ru-RU" sz="1200" b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629021" y="396763"/>
            <a:ext cx="5877228" cy="15494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257673" y="1700808"/>
            <a:ext cx="8619923" cy="4592549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9216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gray">
          <a:xfrm>
            <a:off x="494145" y="1951971"/>
            <a:ext cx="8284749" cy="409342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 anchorCtr="0">
            <a:spAutoFit/>
          </a:bodyPr>
          <a:lstStyle/>
          <a:p>
            <a:pPr lvl="0" indent="269875" algn="just" defTabSz="914400" fontAlgn="base">
              <a:spcBef>
                <a:spcPct val="0"/>
              </a:spcBef>
              <a:defRPr/>
            </a:pPr>
            <a:r>
              <a:rPr lang="ru-RU" sz="1500" b="1" dirty="0" smtClean="0">
                <a:solidFill>
                  <a:srgbClr val="000099"/>
                </a:solidFill>
                <a:latin typeface="Arial" charset="0"/>
              </a:rPr>
              <a:t>Цели создания:</a:t>
            </a:r>
          </a:p>
          <a:p>
            <a:pPr lvl="0" indent="269875" algn="just" defTabSz="914400" fontAlgn="base">
              <a:spcBef>
                <a:spcPct val="0"/>
              </a:spcBef>
              <a:defRPr/>
            </a:pPr>
            <a:endParaRPr lang="ru-RU" sz="1500" b="1" dirty="0" smtClean="0">
              <a:solidFill>
                <a:srgbClr val="000099"/>
              </a:solidFill>
              <a:latin typeface="Arial" charset="0"/>
            </a:endParaRPr>
          </a:p>
          <a:p>
            <a:pPr lvl="0" indent="269875" algn="just" defTabSz="914400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500" b="1" dirty="0">
                <a:solidFill>
                  <a:srgbClr val="000099"/>
                </a:solidFill>
                <a:latin typeface="Arial" charset="0"/>
              </a:rPr>
              <a:t>1. Завершение введения полномасштабного режима свободной торговли.</a:t>
            </a:r>
          </a:p>
          <a:p>
            <a:pPr lvl="0" indent="269875" algn="just" defTabSz="914400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500" b="1" dirty="0">
                <a:solidFill>
                  <a:srgbClr val="000099"/>
                </a:solidFill>
                <a:latin typeface="Arial" charset="0"/>
              </a:rPr>
              <a:t>2. Либерализация условий и дальнейшее развитие взаимной торговли, отмена действующих ограничений и изъятий из режима свободной торговли, в том числе касающихся импорта сырья и экспорта готовой продукции, в целях обеспечения свободного доступа товаров национальных производителей на рынки государств — участников СНГ.</a:t>
            </a:r>
          </a:p>
          <a:p>
            <a:pPr lvl="0" indent="269875" algn="just" defTabSz="914400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500" b="1" dirty="0">
                <a:solidFill>
                  <a:srgbClr val="000099"/>
                </a:solidFill>
                <a:latin typeface="Arial" charset="0"/>
              </a:rPr>
              <a:t>3. Разработка согласованной линии относительно использования энергетических ресурсов и транспортных услуг, развитие общих рынков отдельных видов продукции, в первую очередь сельскохозяйственной продукции.</a:t>
            </a:r>
          </a:p>
          <a:p>
            <a:pPr lvl="0" indent="269875" algn="just" defTabSz="914400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500" b="1" dirty="0">
                <a:solidFill>
                  <a:srgbClr val="000099"/>
                </a:solidFill>
                <a:latin typeface="Arial" charset="0"/>
              </a:rPr>
              <a:t>4. Развитие взаимодействия в области транспорта, в том числе формирование сети международных транспортных коридоров на пространстве СНГ.</a:t>
            </a:r>
          </a:p>
          <a:p>
            <a:pPr lvl="0" indent="269875" algn="just" defTabSz="914400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500" b="1" dirty="0">
                <a:solidFill>
                  <a:srgbClr val="000099"/>
                </a:solidFill>
                <a:latin typeface="Arial" charset="0"/>
              </a:rPr>
              <a:t>5. Повышение эффективности тарифной политики и устранение влияния на национальном уровне фискально-административных барьеров при осуществлении международных грузовых перевозок и др.</a:t>
            </a: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55266" y="923262"/>
            <a:ext cx="6624736" cy="576064"/>
          </a:xfrm>
          <a:prstGeom prst="roundRect">
            <a:avLst/>
          </a:prstGeom>
          <a:gradFill flip="none" rotWithShape="1">
            <a:gsLst>
              <a:gs pos="0">
                <a:srgbClr val="000099"/>
              </a:gs>
              <a:gs pos="100000">
                <a:srgbClr val="8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ДОГОВОР О ЗОНЕ СВОБОДНОЙ ТОРГОВЛИ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88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0" descr="Logo_COOM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2" y="116632"/>
            <a:ext cx="1184188" cy="56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1331640" y="44624"/>
            <a:ext cx="7812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i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ОБЕСПЕЧЕНИЕ ЕДИНСТВА ИЗМЕРЕНИЙ. МГС</a:t>
            </a:r>
            <a:endParaRPr lang="ru-RU" altLang="ru-RU" sz="2400" b="1" i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691680" y="548680"/>
            <a:ext cx="7176461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Блок-схема: альтернативный процесс 5"/>
          <p:cNvSpPr/>
          <p:nvPr/>
        </p:nvSpPr>
        <p:spPr>
          <a:xfrm>
            <a:off x="844943" y="1447380"/>
            <a:ext cx="7416824" cy="1837604"/>
          </a:xfrm>
          <a:prstGeom prst="flowChartAlternateProcess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Соглашение</a:t>
            </a:r>
            <a:r>
              <a:rPr lang="ru-RU" alt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ru-RU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 взаимном признании результатов испытаний с целью утверждения типа, метрологической аттестации, поверки и калибровки средств измерений» </a:t>
            </a:r>
            <a:b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(29 мая 2015 г., п.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Бурабай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844943" y="3861048"/>
            <a:ext cx="7416824" cy="1837604"/>
          </a:xfrm>
          <a:prstGeom prst="flowChartAlternateProcess">
            <a:avLst/>
          </a:prstGeom>
          <a:solidFill>
            <a:srgbClr val="590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ru-RU" sz="24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признании результатов испытаний с целью утверждения </a:t>
            </a:r>
            <a:r>
              <a:rPr lang="ru-RU" sz="2400" b="1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типа</a:t>
            </a:r>
            <a:endParaRPr lang="ru-RU" sz="24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400">
              <a:defRPr/>
            </a:pPr>
            <a:r>
              <a:rPr lang="ru-RU" sz="20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ПМГ 06-2001 «Порядок признания результатов испытаний и утверждения типа, поверки, метрологической аттестации средств измерений»</a:t>
            </a:r>
          </a:p>
        </p:txBody>
      </p:sp>
    </p:spTree>
    <p:extLst>
      <p:ext uri="{BB962C8B-B14F-4D97-AF65-F5344CB8AC3E}">
        <p14:creationId xmlns:p14="http://schemas.microsoft.com/office/powerpoint/2010/main" val="130827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0" descr="Logo_COOM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2" y="116632"/>
            <a:ext cx="1184188" cy="56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1629022" y="44624"/>
            <a:ext cx="5877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i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МЕМОРАНДУМ О СОТРУДНИЧЕСТВЕ</a:t>
            </a:r>
            <a:endParaRPr lang="ru-RU" altLang="ru-RU" sz="2400" b="1" i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629021" y="548680"/>
            <a:ext cx="5877228" cy="15494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1255267" y="911811"/>
            <a:ext cx="6624736" cy="576064"/>
          </a:xfrm>
          <a:prstGeom prst="roundRect">
            <a:avLst/>
          </a:prstGeom>
          <a:gradFill flip="none" rotWithShape="1">
            <a:gsLst>
              <a:gs pos="0">
                <a:srgbClr val="000099"/>
              </a:gs>
              <a:gs pos="100000">
                <a:srgbClr val="8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ЗАДАЧИ КООМЕТ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7129" y="1605586"/>
            <a:ext cx="860101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176213" algn="just" defTabSz="914400" fontAlgn="base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Arial" charset="0"/>
              </a:rPr>
              <a:t>Задачами КООМЕТ являются укрепление связей между государственными метрологическими учреждениями, заинтересованными в решении совместных проблем, и создание эффективных механизмов для:</a:t>
            </a:r>
          </a:p>
          <a:p>
            <a:pPr marL="176213" lvl="0" algn="just" defTabSz="914400" fontAlgn="base">
              <a:spcBef>
                <a:spcPct val="0"/>
              </a:spcBef>
            </a:pPr>
            <a:endParaRPr lang="ru-RU" sz="2000" b="1" dirty="0" smtClean="0">
              <a:solidFill>
                <a:srgbClr val="002060"/>
              </a:solidFill>
              <a:latin typeface="Arial" charset="0"/>
            </a:endParaRPr>
          </a:p>
          <a:p>
            <a:pPr marL="176213" lvl="0" indent="266700" algn="just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65113" algn="l"/>
                <a:tab pos="442913" algn="l"/>
              </a:tabLst>
            </a:pPr>
            <a:r>
              <a:rPr lang="ru-RU" sz="2000" b="1" dirty="0" smtClean="0">
                <a:solidFill>
                  <a:srgbClr val="800000"/>
                </a:solidFill>
                <a:latin typeface="Arial" charset="0"/>
              </a:rPr>
              <a:t>достижения взаимного соответствия эталонов, согласованности требований, предъявляемых к измерительным приборам и методам их метрологического контроля;</a:t>
            </a:r>
          </a:p>
          <a:p>
            <a:pPr marL="176213" lvl="0" indent="266700" algn="just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65113" algn="l"/>
                <a:tab pos="442913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charset="0"/>
              </a:rPr>
              <a:t>признания эквивалентности национальных сертификатов, удостоверяющих результаты метрологической деятельности;</a:t>
            </a:r>
          </a:p>
          <a:p>
            <a:pPr marL="176213" lvl="0" indent="266700" algn="just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65113" algn="l"/>
                <a:tab pos="442913" algn="l"/>
              </a:tabLst>
            </a:pPr>
            <a:r>
              <a:rPr lang="ru-RU" sz="2000" b="1" dirty="0" smtClean="0">
                <a:solidFill>
                  <a:srgbClr val="800000"/>
                </a:solidFill>
                <a:latin typeface="Arial" charset="0"/>
              </a:rPr>
              <a:t>обмена информацией о состоянии метрологических служб</a:t>
            </a:r>
            <a:br>
              <a:rPr lang="ru-RU" sz="2000" b="1" dirty="0" smtClean="0">
                <a:solidFill>
                  <a:srgbClr val="800000"/>
                </a:solidFill>
                <a:latin typeface="Arial" charset="0"/>
              </a:rPr>
            </a:br>
            <a:r>
              <a:rPr lang="ru-RU" sz="2000" b="1" dirty="0" smtClean="0">
                <a:solidFill>
                  <a:srgbClr val="800000"/>
                </a:solidFill>
                <a:latin typeface="Arial" charset="0"/>
              </a:rPr>
              <a:t>и направления их развития;</a:t>
            </a:r>
          </a:p>
          <a:p>
            <a:pPr marL="176213" lvl="0" indent="266700" algn="just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65113" algn="l"/>
                <a:tab pos="442913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charset="0"/>
              </a:rPr>
              <a:t>совместной разработки метрологических тем;</a:t>
            </a:r>
          </a:p>
          <a:p>
            <a:pPr marL="176213" lvl="0" indent="266700" algn="just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65113" algn="l"/>
                <a:tab pos="442913" algn="l"/>
              </a:tabLst>
            </a:pPr>
            <a:r>
              <a:rPr lang="ru-RU" sz="2000" b="1" dirty="0" smtClean="0">
                <a:solidFill>
                  <a:srgbClr val="800000"/>
                </a:solidFill>
                <a:latin typeface="Arial" charset="0"/>
              </a:rPr>
              <a:t>содействия во взаимном оказании метрологических услуг.</a:t>
            </a:r>
            <a:endParaRPr lang="ru-RU" sz="2000" b="1" dirty="0">
              <a:solidFill>
                <a:srgbClr val="8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71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0" y="6097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i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ПРОТОКОЛ О СОТРУДНИЧЕСТВЕ И ВЗАИМОДЕЙСТВИИ МЕЖДУ КООМЕТ И МГС В ОБЛАСТИ МЕТРОЛОГИИ</a:t>
            </a:r>
            <a:endParaRPr lang="ru-RU" altLang="ru-RU" sz="2400" b="1" i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043917" y="954000"/>
            <a:ext cx="7047435" cy="2474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1588012" y="1193629"/>
            <a:ext cx="5972298" cy="576064"/>
          </a:xfrm>
          <a:prstGeom prst="roundRect">
            <a:avLst/>
          </a:prstGeom>
          <a:gradFill flip="none" rotWithShape="1">
            <a:gsLst>
              <a:gs pos="0">
                <a:srgbClr val="000099"/>
              </a:gs>
              <a:gs pos="100000">
                <a:srgbClr val="8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КООМЕТ и МГС: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24" y="1805910"/>
            <a:ext cx="9139675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176213" algn="just" defTabSz="914400" fontAlgn="base">
              <a:spcBef>
                <a:spcPct val="0"/>
              </a:spcBef>
            </a:pPr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Исходя из организационных структур и направлений сотрудничества, будут осуществлять координацию программ работ и их реализацию в части:</a:t>
            </a:r>
          </a:p>
          <a:p>
            <a:pPr lvl="0" indent="269875" algn="just" defTabSz="914400" fontAlgn="base">
              <a:spcBef>
                <a:spcPct val="0"/>
              </a:spcBef>
            </a:pPr>
            <a:endParaRPr lang="ru-RU" sz="1100" b="1" dirty="0">
              <a:solidFill>
                <a:srgbClr val="002060"/>
              </a:solidFill>
              <a:latin typeface="Arial" charset="0"/>
            </a:endParaRPr>
          </a:p>
          <a:p>
            <a:pPr marL="354013" lvl="0" indent="-177800" algn="just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590D1B"/>
                </a:solidFill>
                <a:latin typeface="Arial" charset="0"/>
              </a:rPr>
              <a:t>реализации </a:t>
            </a:r>
            <a:r>
              <a:rPr lang="ru-RU" sz="2000" b="1" dirty="0">
                <a:solidFill>
                  <a:srgbClr val="590D1B"/>
                </a:solidFill>
                <a:latin typeface="Arial" charset="0"/>
              </a:rPr>
              <a:t>CIPM MRA, в том числе по оценке систем менеджмента качеством с учетом требований стандарта ИСО/МЭК 17025;</a:t>
            </a:r>
          </a:p>
          <a:p>
            <a:pPr marL="354013" lvl="0" indent="-177800" algn="just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0099"/>
                </a:solidFill>
                <a:latin typeface="Arial" charset="0"/>
              </a:rPr>
              <a:t>создания </a:t>
            </a:r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и применения стандартных образцов состава и свойств веществ и материалов;</a:t>
            </a:r>
          </a:p>
          <a:p>
            <a:pPr marL="354013" lvl="0" indent="-177800" algn="just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590D1B"/>
                </a:solidFill>
                <a:latin typeface="Arial" charset="0"/>
              </a:rPr>
              <a:t>внедрения </a:t>
            </a:r>
            <a:r>
              <a:rPr lang="ru-RU" sz="2000" b="1" dirty="0">
                <a:solidFill>
                  <a:srgbClr val="590D1B"/>
                </a:solidFill>
                <a:latin typeface="Arial" charset="0"/>
              </a:rPr>
              <a:t>оценки неопределенности измерений;</a:t>
            </a:r>
          </a:p>
          <a:p>
            <a:pPr marL="354013" lvl="0" indent="-177800" algn="just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0099"/>
                </a:solidFill>
                <a:latin typeface="Arial" charset="0"/>
              </a:rPr>
              <a:t>сличений </a:t>
            </a:r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национальных эталонов;</a:t>
            </a:r>
          </a:p>
          <a:p>
            <a:pPr marL="354013" lvl="0" indent="-177800" algn="just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590D1B"/>
                </a:solidFill>
                <a:latin typeface="Arial" charset="0"/>
              </a:rPr>
              <a:t>профессиональной </a:t>
            </a:r>
            <a:r>
              <a:rPr lang="ru-RU" sz="2000" b="1" dirty="0">
                <a:solidFill>
                  <a:srgbClr val="590D1B"/>
                </a:solidFill>
                <a:latin typeface="Arial" charset="0"/>
              </a:rPr>
              <a:t>подготовки специалистов по метрологии, проведения конференций, семинаров, стажировок,</a:t>
            </a:r>
          </a:p>
          <a:p>
            <a:pPr lvl="0" indent="176213" algn="just" defTabSz="914400" fontAlgn="base">
              <a:spcBef>
                <a:spcPct val="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а также работ по другим областям сотрудничества, по которым КООМЕТ и </a:t>
            </a:r>
            <a:r>
              <a:rPr lang="ru-RU" sz="2000" b="1" dirty="0" smtClean="0">
                <a:solidFill>
                  <a:srgbClr val="000099"/>
                </a:solidFill>
                <a:latin typeface="Arial" charset="0"/>
              </a:rPr>
              <a:t>МГС </a:t>
            </a:r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сочтут целесообразным взаимодействовать.</a:t>
            </a:r>
          </a:p>
        </p:txBody>
      </p:sp>
      <p:pic>
        <p:nvPicPr>
          <p:cNvPr id="10" name="Grafik 0" descr="Logo_COOM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9876"/>
            <a:ext cx="1184188" cy="56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026" y="1103732"/>
            <a:ext cx="747141" cy="75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7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1265899"/>
            <a:ext cx="9144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90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176213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i="1" dirty="0" smtClean="0">
                <a:solidFill>
                  <a:srgbClr val="000099"/>
                </a:solidFill>
              </a:rPr>
              <a:t>Протокол о сотрудничестве и взаимодействии между КООМЕТ и МГС в области метрологии </a:t>
            </a:r>
            <a:br>
              <a:rPr lang="ru-RU" altLang="ru-RU" sz="2400" i="1" dirty="0" smtClean="0">
                <a:solidFill>
                  <a:srgbClr val="000099"/>
                </a:solidFill>
              </a:rPr>
            </a:br>
            <a:r>
              <a:rPr lang="ru-RU" altLang="ru-RU" sz="2400" b="1" i="1" dirty="0" smtClean="0">
                <a:solidFill>
                  <a:srgbClr val="000099"/>
                </a:solidFill>
              </a:rPr>
              <a:t>был подписан 7 декабря 2006 г.</a:t>
            </a:r>
          </a:p>
          <a:p>
            <a:pPr marR="0" lvl="0" indent="176213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i="1" dirty="0" smtClean="0">
                <a:solidFill>
                  <a:srgbClr val="000099"/>
                </a:solidFill>
              </a:rPr>
              <a:t>На заседании НТК Метр (октябрь 2017 г.) было принято решение о необходимости подготовки актуализированной версии Протокола</a:t>
            </a:r>
            <a:r>
              <a:rPr lang="ru-RU" altLang="ru-RU" sz="2400" i="1" dirty="0">
                <a:solidFill>
                  <a:srgbClr val="000099"/>
                </a:solidFill>
              </a:rPr>
              <a:t> </a:t>
            </a:r>
            <a:r>
              <a:rPr lang="ru-RU" altLang="ru-RU" sz="2400" i="1" dirty="0" smtClean="0">
                <a:solidFill>
                  <a:srgbClr val="000099"/>
                </a:solidFill>
              </a:rPr>
              <a:t>в срок до</a:t>
            </a:r>
            <a:r>
              <a:rPr lang="en-US" altLang="ru-RU" sz="2400" i="1" dirty="0" smtClean="0">
                <a:solidFill>
                  <a:srgbClr val="000099"/>
                </a:solidFill>
              </a:rPr>
              <a:t> </a:t>
            </a:r>
            <a:r>
              <a:rPr lang="ru-RU" altLang="ru-RU" sz="2400" b="1" i="1" dirty="0" smtClean="0">
                <a:solidFill>
                  <a:srgbClr val="000099"/>
                </a:solidFill>
              </a:rPr>
              <a:t>1 марта 2018 г.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-4365" y="401028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6213" algn="ctr"/>
            <a:r>
              <a:rPr lang="en-US" sz="24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Protocol of cooperation and</a:t>
            </a:r>
            <a:r>
              <a:rPr lang="en-US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interactions </a:t>
            </a:r>
            <a:r>
              <a:rPr lang="en-US" sz="24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between COOMET and EASC in the </a:t>
            </a:r>
            <a:r>
              <a:rPr lang="en-US" sz="24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</a:t>
            </a:r>
            <a:r>
              <a:rPr lang="ru-RU" sz="24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metrology was signed </a:t>
            </a:r>
            <a:r>
              <a:rPr lang="en-US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2400" b="1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 7, 2006</a:t>
            </a:r>
            <a:r>
              <a:rPr lang="en-US" sz="24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i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6213" algn="ctr"/>
            <a:r>
              <a:rPr lang="en-US" sz="24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According to decision of Scientific-technical commission for metrology of EASC (October 2017) Protocol with amendments should be prepared </a:t>
            </a:r>
            <a:r>
              <a:rPr lang="en-US" sz="24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400" b="1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 1, 2018</a:t>
            </a:r>
            <a:r>
              <a:rPr lang="en-US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b="1" i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1629021" y="3737059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0" descr="Logo_COOM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2" y="116632"/>
            <a:ext cx="1184188" cy="56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1403648" y="49076"/>
            <a:ext cx="76328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28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заседание Комитета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КООМЕТ (11-12 апреля 2018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г.</a:t>
            </a:r>
            <a:r>
              <a:rPr lang="en-US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Сараево, Босния и Герцеговина</a:t>
            </a:r>
            <a:endParaRPr lang="ru-RU" altLang="ru-RU" sz="12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1403648" y="477949"/>
            <a:ext cx="7416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28 </a:t>
            </a:r>
            <a:r>
              <a:rPr lang="en-US" altLang="ru-RU" sz="1200" b="1" dirty="0">
                <a:solidFill>
                  <a:srgbClr val="590D1B"/>
                </a:solidFill>
                <a:latin typeface="Arial" panose="020B0604020202020204" pitchFamily="34" charset="0"/>
              </a:rPr>
              <a:t>COOMET Committee 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meeting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 (11-12 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of </a:t>
            </a:r>
            <a:r>
              <a:rPr lang="en-US" altLang="ru-RU" sz="1200" b="1" dirty="0">
                <a:solidFill>
                  <a:srgbClr val="590D1B"/>
                </a:solidFill>
                <a:latin typeface="Arial" panose="020B0604020202020204" pitchFamily="34" charset="0"/>
              </a:rPr>
              <a:t>April 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2018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1200" b="1" dirty="0" err="1" smtClean="0">
                <a:solidFill>
                  <a:srgbClr val="590D1B"/>
                </a:solidFill>
                <a:latin typeface="Arial" panose="020B0604020202020204" pitchFamily="34" charset="0"/>
              </a:rPr>
              <a:t>Saraevo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Bosnia &amp; </a:t>
            </a:r>
            <a:r>
              <a:rPr lang="en-US" sz="1200" b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Herzegovina</a:t>
            </a:r>
            <a:endParaRPr lang="ru-RU" altLang="ru-RU" sz="1200" b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629021" y="396763"/>
            <a:ext cx="5877228" cy="15494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2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1124744"/>
            <a:ext cx="91440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90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176213" algn="just"/>
            <a:r>
              <a:rPr lang="ru-RU" sz="2000" i="1" dirty="0">
                <a:solidFill>
                  <a:srgbClr val="000099"/>
                </a:solidFill>
              </a:rPr>
              <a:t>По решению 22 Совета Президента КООМЕТ (ноябрь 2017 г.) членам Комитета КООМЕТ было направлено письмо с просьбой о представлении замечаний и предложений по действующей редакции Протокола о сотрудничестве и взаимодействии между КООМЕТ и МГС в области </a:t>
            </a:r>
            <a:r>
              <a:rPr lang="ru-RU" sz="2000" i="1" dirty="0" smtClean="0">
                <a:solidFill>
                  <a:srgbClr val="000099"/>
                </a:solidFill>
              </a:rPr>
              <a:t>метрологии</a:t>
            </a:r>
          </a:p>
          <a:p>
            <a:pPr indent="176213" algn="just"/>
            <a:r>
              <a:rPr lang="ru-RU" sz="2000" i="1" dirty="0" smtClean="0">
                <a:solidFill>
                  <a:srgbClr val="000099"/>
                </a:solidFill>
              </a:rPr>
              <a:t> Ответственный </a:t>
            </a:r>
            <a:r>
              <a:rPr lang="ru-RU" sz="2000" i="1" dirty="0">
                <a:solidFill>
                  <a:srgbClr val="000099"/>
                </a:solidFill>
              </a:rPr>
              <a:t>за подготовку от КООМЕТ – Валерий Гуревич, Избранный Президент </a:t>
            </a:r>
            <a:r>
              <a:rPr lang="ru-RU" sz="2000" i="1" dirty="0" smtClean="0">
                <a:solidFill>
                  <a:srgbClr val="000099"/>
                </a:solidFill>
              </a:rPr>
              <a:t>КООМЕТ.</a:t>
            </a:r>
            <a:endParaRPr lang="ru-RU" sz="2000" i="1" dirty="0">
              <a:solidFill>
                <a:srgbClr val="000099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4365" y="4062551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6213" algn="just"/>
            <a:r>
              <a:rPr lang="en-US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According to the decisions of the 22</a:t>
            </a:r>
            <a:r>
              <a:rPr lang="en-US" sz="2000" i="1" baseline="30000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meeting of COOMET Presidential Council (November 2017) 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letter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sent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COOMET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Committee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asking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suggestions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version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Protocol of cooperation and</a:t>
            </a:r>
            <a:r>
              <a:rPr lang="en-US" sz="20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liaisons between COOMET and EASC in the field of </a:t>
            </a:r>
            <a:r>
              <a:rPr lang="en-US" sz="20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metrology</a:t>
            </a:r>
            <a:r>
              <a:rPr lang="ru-RU" sz="20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indent="176213" algn="just"/>
            <a:r>
              <a:rPr lang="ru-RU" sz="20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Valery </a:t>
            </a:r>
            <a:r>
              <a:rPr lang="en-US" sz="20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Gurevich</a:t>
            </a:r>
            <a:r>
              <a:rPr lang="en-US" sz="20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Elected COOMET President is responsible for the abovementioned action on the part of </a:t>
            </a:r>
            <a:r>
              <a:rPr lang="en-US" sz="20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COOMET.</a:t>
            </a:r>
            <a:endParaRPr lang="ru-RU" sz="2000" i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1629021" y="3717032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0" descr="Logo_COOM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2" y="116632"/>
            <a:ext cx="1184188" cy="56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1403648" y="49076"/>
            <a:ext cx="76328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28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заседание Комитета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КООМЕТ (11-12 апреля 2018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г.</a:t>
            </a:r>
            <a:r>
              <a:rPr lang="en-US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Сараево, Босния и Герцеговина</a:t>
            </a:r>
            <a:endParaRPr lang="ru-RU" altLang="ru-RU" sz="12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1403648" y="477949"/>
            <a:ext cx="7416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28 </a:t>
            </a:r>
            <a:r>
              <a:rPr lang="en-US" altLang="ru-RU" sz="1200" b="1" dirty="0">
                <a:solidFill>
                  <a:srgbClr val="590D1B"/>
                </a:solidFill>
                <a:latin typeface="Arial" panose="020B0604020202020204" pitchFamily="34" charset="0"/>
              </a:rPr>
              <a:t>COOMET Committee 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meeting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 (11-12 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of </a:t>
            </a:r>
            <a:r>
              <a:rPr lang="en-US" altLang="ru-RU" sz="1200" b="1" dirty="0">
                <a:solidFill>
                  <a:srgbClr val="590D1B"/>
                </a:solidFill>
                <a:latin typeface="Arial" panose="020B0604020202020204" pitchFamily="34" charset="0"/>
              </a:rPr>
              <a:t>April 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2018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1200" b="1" dirty="0" err="1" smtClean="0">
                <a:solidFill>
                  <a:srgbClr val="590D1B"/>
                </a:solidFill>
                <a:latin typeface="Arial" panose="020B0604020202020204" pitchFamily="34" charset="0"/>
              </a:rPr>
              <a:t>Saraevo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Bosnia &amp; </a:t>
            </a:r>
            <a:r>
              <a:rPr lang="en-US" sz="1200" b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Herzegovina</a:t>
            </a:r>
            <a:endParaRPr lang="ru-RU" altLang="ru-RU" sz="1200" b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629021" y="396763"/>
            <a:ext cx="5877228" cy="15494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82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1614617"/>
            <a:ext cx="9144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90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176213" algn="ctr"/>
            <a:r>
              <a:rPr lang="ru-RU" sz="2400" b="1" i="1" dirty="0">
                <a:solidFill>
                  <a:srgbClr val="000099"/>
                </a:solidFill>
              </a:rPr>
              <a:t>Предварительный проект нового варианта Протокола будет обсуждаться </a:t>
            </a:r>
            <a:r>
              <a:rPr lang="ru-RU" sz="2400" b="1" i="1" dirty="0" smtClean="0">
                <a:solidFill>
                  <a:srgbClr val="000099"/>
                </a:solidFill>
              </a:rPr>
              <a:t>на 48 </a:t>
            </a:r>
            <a:r>
              <a:rPr lang="ru-RU" sz="2400" b="1" i="1" dirty="0">
                <a:solidFill>
                  <a:srgbClr val="000099"/>
                </a:solidFill>
              </a:rPr>
              <a:t>заседании НТК </a:t>
            </a:r>
            <a:r>
              <a:rPr lang="ru-RU" sz="2400" b="1" i="1" dirty="0" smtClean="0">
                <a:solidFill>
                  <a:srgbClr val="000099"/>
                </a:solidFill>
              </a:rPr>
              <a:t>Метр </a:t>
            </a:r>
            <a:br>
              <a:rPr lang="ru-RU" sz="2400" b="1" i="1" dirty="0" smtClean="0">
                <a:solidFill>
                  <a:srgbClr val="000099"/>
                </a:solidFill>
              </a:rPr>
            </a:br>
            <a:r>
              <a:rPr lang="ru-RU" sz="2400" b="1" i="1" dirty="0" smtClean="0">
                <a:solidFill>
                  <a:srgbClr val="000099"/>
                </a:solidFill>
              </a:rPr>
              <a:t>(</a:t>
            </a:r>
            <a:r>
              <a:rPr lang="ru-RU" sz="2400" b="1" i="1" dirty="0">
                <a:solidFill>
                  <a:srgbClr val="000099"/>
                </a:solidFill>
              </a:rPr>
              <a:t>24-26 апреля 2018 года,  Бишкек, Кыргызстан).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-4365" y="356507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6213" algn="ctr"/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Draft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version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Protocol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discussed</a:t>
            </a:r>
            <a:r>
              <a:rPr lang="en-US" sz="2400" b="1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ru-RU" sz="2400" b="1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r>
              <a:rPr lang="en-US" sz="2400" b="1" i="1" baseline="30000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meetingof</a:t>
            </a:r>
            <a:r>
              <a:rPr lang="ru-RU" sz="2400" b="1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NTKMetr</a:t>
            </a:r>
            <a:r>
              <a:rPr lang="ru-RU" sz="2400" b="1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2400" b="1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24-26, 2018,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Bishkek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Kyrgyzstan</a:t>
            </a:r>
            <a:r>
              <a:rPr lang="ru-RU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400" b="1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b="1" i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1629021" y="3212976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0" descr="Logo_COOM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2" y="116632"/>
            <a:ext cx="1184188" cy="56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1403648" y="49076"/>
            <a:ext cx="76328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28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заседание Комитета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КООМЕТ (11-12 апреля 2018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г.</a:t>
            </a:r>
            <a:r>
              <a:rPr lang="en-US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Сараево, Босния и Герцеговина</a:t>
            </a:r>
            <a:endParaRPr lang="ru-RU" altLang="ru-RU" sz="12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1403648" y="477949"/>
            <a:ext cx="7416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28 </a:t>
            </a:r>
            <a:r>
              <a:rPr lang="en-US" altLang="ru-RU" sz="1200" b="1" dirty="0">
                <a:solidFill>
                  <a:srgbClr val="590D1B"/>
                </a:solidFill>
                <a:latin typeface="Arial" panose="020B0604020202020204" pitchFamily="34" charset="0"/>
              </a:rPr>
              <a:t>COOMET Committee 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meeting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 (11-12 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of </a:t>
            </a:r>
            <a:r>
              <a:rPr lang="en-US" altLang="ru-RU" sz="1200" b="1" dirty="0">
                <a:solidFill>
                  <a:srgbClr val="590D1B"/>
                </a:solidFill>
                <a:latin typeface="Arial" panose="020B0604020202020204" pitchFamily="34" charset="0"/>
              </a:rPr>
              <a:t>April 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2018</a:t>
            </a:r>
            <a:r>
              <a:rPr lang="en-US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1200" b="1" dirty="0" err="1" smtClean="0">
                <a:solidFill>
                  <a:srgbClr val="590D1B"/>
                </a:solidFill>
                <a:latin typeface="Arial" panose="020B0604020202020204" pitchFamily="34" charset="0"/>
              </a:rPr>
              <a:t>Saraevo</a:t>
            </a:r>
            <a:r>
              <a:rPr lang="ru-RU" altLang="ru-RU" sz="12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Bosnia &amp; </a:t>
            </a:r>
            <a:r>
              <a:rPr lang="en-US" sz="1200" b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Herzegovina</a:t>
            </a:r>
            <a:endParaRPr lang="ru-RU" altLang="ru-RU" sz="1200" b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629021" y="396763"/>
            <a:ext cx="5877228" cy="15494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46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705956"/>
            <a:ext cx="824440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500" i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Принять к сведению информацию.</a:t>
            </a:r>
            <a:endParaRPr lang="ru-RU" sz="2500" i="1" dirty="0">
              <a:solidFill>
                <a:srgbClr val="000099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4241780"/>
            <a:ext cx="824440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5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note of the information.</a:t>
            </a:r>
            <a:endParaRPr lang="ru-RU" sz="2500" i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1633386" y="4047608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899592" y="2209480"/>
            <a:ext cx="78488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Просить Валерия Гуревича, Избранного Президента КООМЕТ, представить информацию о ходе работ на очередном заседании Совета Президента КООМЕТ (ноябрь-декабрь 2018 г.).</a:t>
            </a:r>
            <a:endParaRPr lang="ru-RU" sz="25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4822120"/>
            <a:ext cx="78488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ask Valery </a:t>
            </a:r>
            <a:r>
              <a:rPr lang="en-US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Gurevich</a:t>
            </a:r>
            <a:r>
              <a:rPr lang="en-US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Elected COOMET President, to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COOMET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Presidential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Council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500" i="1" dirty="0" err="1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November-December</a:t>
            </a:r>
            <a:r>
              <a:rPr lang="ru-RU" sz="2500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2018).</a:t>
            </a:r>
            <a:endParaRPr lang="ru-RU" sz="2500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23528" y="1503683"/>
            <a:ext cx="432048" cy="864096"/>
          </a:xfrm>
          <a:prstGeom prst="rightArrow">
            <a:avLst>
              <a:gd name="adj1" fmla="val 50000"/>
              <a:gd name="adj2" fmla="val 67461"/>
            </a:avLst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23528" y="2486714"/>
            <a:ext cx="432048" cy="864096"/>
          </a:xfrm>
          <a:prstGeom prst="rightArrow">
            <a:avLst>
              <a:gd name="adj1" fmla="val 50000"/>
              <a:gd name="adj2" fmla="val 67461"/>
            </a:avLst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23528" y="4048259"/>
            <a:ext cx="432048" cy="864096"/>
          </a:xfrm>
          <a:prstGeom prst="rightArrow">
            <a:avLst>
              <a:gd name="adj1" fmla="val 50000"/>
              <a:gd name="adj2" fmla="val 67461"/>
            </a:avLst>
          </a:prstGeom>
          <a:solidFill>
            <a:srgbClr val="590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323528" y="5177756"/>
            <a:ext cx="432048" cy="864096"/>
          </a:xfrm>
          <a:prstGeom prst="rightArrow">
            <a:avLst>
              <a:gd name="adj1" fmla="val 50000"/>
              <a:gd name="adj2" fmla="val 67461"/>
            </a:avLst>
          </a:prstGeom>
          <a:solidFill>
            <a:srgbClr val="590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108520" y="836712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ПРЕДЛОЖЕНИЯ В РЕЗОЛЮЦИИ / </a:t>
            </a:r>
            <a:endParaRPr lang="ru-RU" sz="2000" b="1" dirty="0">
              <a:solidFill>
                <a:srgbClr val="000099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55976" y="836712"/>
            <a:ext cx="49320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PROPOSALS TO THE RESOLUTIONS</a:t>
            </a:r>
            <a:r>
              <a:rPr lang="ru-RU" sz="2000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ru-RU" sz="2000" b="1" dirty="0">
              <a:solidFill>
                <a:srgbClr val="590D1B"/>
              </a:solidFill>
            </a:endParaRPr>
          </a:p>
        </p:txBody>
      </p:sp>
      <p:pic>
        <p:nvPicPr>
          <p:cNvPr id="18" name="Grafik 0" descr="Logo_COOM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2" y="24372"/>
            <a:ext cx="1184188" cy="56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"/>
          <p:cNvSpPr>
            <a:spLocks noChangeArrowheads="1"/>
          </p:cNvSpPr>
          <p:nvPr/>
        </p:nvSpPr>
        <p:spPr bwMode="auto">
          <a:xfrm>
            <a:off x="1691680" y="30704"/>
            <a:ext cx="7632848" cy="129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28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заседание Комитета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КООМЕТ (11-12 апреля 2018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г.</a:t>
            </a:r>
            <a:r>
              <a:rPr lang="en-US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Сараево, Босния и Герцеговина</a:t>
            </a:r>
            <a:endParaRPr lang="ru-RU" altLang="ru-RU" sz="12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1691680" y="301133"/>
            <a:ext cx="7416824" cy="446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28 </a:t>
            </a:r>
            <a:r>
              <a:rPr lang="en-US" altLang="ru-RU" sz="1200" b="1" dirty="0">
                <a:solidFill>
                  <a:srgbClr val="800000"/>
                </a:solidFill>
                <a:latin typeface="Arial" panose="020B0604020202020204" pitchFamily="34" charset="0"/>
              </a:rPr>
              <a:t>COOMET Committee </a:t>
            </a:r>
            <a:r>
              <a:rPr lang="en-US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meeting</a:t>
            </a:r>
            <a:r>
              <a:rPr lang="ru-RU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 (11-12 </a:t>
            </a:r>
            <a:r>
              <a:rPr lang="en-US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of </a:t>
            </a:r>
            <a:r>
              <a:rPr lang="en-US" altLang="ru-RU" sz="1200" b="1" dirty="0">
                <a:solidFill>
                  <a:srgbClr val="800000"/>
                </a:solidFill>
                <a:latin typeface="Arial" panose="020B0604020202020204" pitchFamily="34" charset="0"/>
              </a:rPr>
              <a:t>April </a:t>
            </a:r>
            <a:r>
              <a:rPr lang="ru-RU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2018</a:t>
            </a:r>
            <a:r>
              <a:rPr lang="en-US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1200" b="1" dirty="0" err="1" smtClean="0">
                <a:solidFill>
                  <a:srgbClr val="800000"/>
                </a:solidFill>
                <a:latin typeface="Arial" panose="020B0604020202020204" pitchFamily="34" charset="0"/>
              </a:rPr>
              <a:t>Saraevo</a:t>
            </a:r>
            <a:r>
              <a:rPr lang="ru-RU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Bosnia &amp; </a:t>
            </a:r>
            <a:r>
              <a:rPr lang="en-US" sz="12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Herzegovina</a:t>
            </a:r>
            <a:endParaRPr lang="ru-RU" altLang="ru-RU" sz="12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1917053" y="304503"/>
            <a:ext cx="5877228" cy="15494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76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1686</TotalTime>
  <Words>868</Words>
  <Application>Microsoft Office PowerPoint</Application>
  <PresentationFormat>Экран (4:3)</PresentationFormat>
  <Paragraphs>78</Paragraphs>
  <Slides>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ARSAGERA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Борис</dc:creator>
  <cp:lastModifiedBy>Ляхова Надежда Дмитриевна</cp:lastModifiedBy>
  <cp:revision>239</cp:revision>
  <cp:lastPrinted>2017-04-22T12:10:44Z</cp:lastPrinted>
  <dcterms:created xsi:type="dcterms:W3CDTF">2013-02-15T12:25:49Z</dcterms:created>
  <dcterms:modified xsi:type="dcterms:W3CDTF">2018-04-07T15:58:52Z</dcterms:modified>
</cp:coreProperties>
</file>